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9"/>
  </p:notesMasterIdLst>
  <p:sldIdLst>
    <p:sldId id="256" r:id="rId2"/>
    <p:sldId id="257" r:id="rId3"/>
    <p:sldId id="292" r:id="rId4"/>
    <p:sldId id="274" r:id="rId5"/>
    <p:sldId id="284" r:id="rId6"/>
    <p:sldId id="293" r:id="rId7"/>
    <p:sldId id="294"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2791"/>
    <a:srgbClr val="D7B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2" autoAdjust="0"/>
    <p:restoredTop sz="94660"/>
  </p:normalViewPr>
  <p:slideViewPr>
    <p:cSldViewPr snapToGrid="0">
      <p:cViewPr varScale="1">
        <p:scale>
          <a:sx n="115" d="100"/>
          <a:sy n="115" d="100"/>
        </p:scale>
        <p:origin x="1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8D37E1-F38E-4208-978A-77663DF0442F}" type="datetimeFigureOut">
              <a:rPr lang="en-GB" smtClean="0"/>
              <a:t>11/11/2022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FDFB6DD-F8D3-4646-89BE-4C730D0D6E0F}" type="slidenum">
              <a:rPr lang="en-GB" smtClean="0"/>
              <a:t>‹#›</a:t>
            </a:fld>
            <a:endParaRPr lang="en-GB"/>
          </a:p>
        </p:txBody>
      </p:sp>
    </p:spTree>
    <p:extLst>
      <p:ext uri="{BB962C8B-B14F-4D97-AF65-F5344CB8AC3E}">
        <p14:creationId xmlns:p14="http://schemas.microsoft.com/office/powerpoint/2010/main" val="339532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EC0B99-F906-4078-A716-C1322CAE226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8A57A-16EC-44F2-A4C1-51FAA8376AB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07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C0B99-F906-4078-A716-C1322CAE226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8A57A-16EC-44F2-A4C1-51FAA8376AB3}" type="slidenum">
              <a:rPr lang="en-GB" smtClean="0"/>
              <a:t>‹#›</a:t>
            </a:fld>
            <a:endParaRPr lang="en-GB"/>
          </a:p>
        </p:txBody>
      </p:sp>
    </p:spTree>
    <p:extLst>
      <p:ext uri="{BB962C8B-B14F-4D97-AF65-F5344CB8AC3E}">
        <p14:creationId xmlns:p14="http://schemas.microsoft.com/office/powerpoint/2010/main" val="35041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C0B99-F906-4078-A716-C1322CAE226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8A57A-16EC-44F2-A4C1-51FAA8376AB3}" type="slidenum">
              <a:rPr lang="en-GB" smtClean="0"/>
              <a:t>‹#›</a:t>
            </a:fld>
            <a:endParaRPr lang="en-GB"/>
          </a:p>
        </p:txBody>
      </p:sp>
    </p:spTree>
    <p:extLst>
      <p:ext uri="{BB962C8B-B14F-4D97-AF65-F5344CB8AC3E}">
        <p14:creationId xmlns:p14="http://schemas.microsoft.com/office/powerpoint/2010/main" val="387787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C0B99-F906-4078-A716-C1322CAE226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8A57A-16EC-44F2-A4C1-51FAA8376AB3}" type="slidenum">
              <a:rPr lang="en-GB" smtClean="0"/>
              <a:t>‹#›</a:t>
            </a:fld>
            <a:endParaRPr lang="en-GB"/>
          </a:p>
        </p:txBody>
      </p:sp>
    </p:spTree>
    <p:extLst>
      <p:ext uri="{BB962C8B-B14F-4D97-AF65-F5344CB8AC3E}">
        <p14:creationId xmlns:p14="http://schemas.microsoft.com/office/powerpoint/2010/main" val="291637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C0B99-F906-4078-A716-C1322CAE226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8A57A-16EC-44F2-A4C1-51FAA8376AB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46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EC0B99-F906-4078-A716-C1322CAE226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8A57A-16EC-44F2-A4C1-51FAA8376AB3}" type="slidenum">
              <a:rPr lang="en-GB" smtClean="0"/>
              <a:t>‹#›</a:t>
            </a:fld>
            <a:endParaRPr lang="en-GB"/>
          </a:p>
        </p:txBody>
      </p:sp>
    </p:spTree>
    <p:extLst>
      <p:ext uri="{BB962C8B-B14F-4D97-AF65-F5344CB8AC3E}">
        <p14:creationId xmlns:p14="http://schemas.microsoft.com/office/powerpoint/2010/main" val="232010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EC0B99-F906-4078-A716-C1322CAE226B}" type="datetimeFigureOut">
              <a:rPr lang="en-GB" smtClean="0"/>
              <a:t>11/11/2022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68A57A-16EC-44F2-A4C1-51FAA8376AB3}" type="slidenum">
              <a:rPr lang="en-GB" smtClean="0"/>
              <a:t>‹#›</a:t>
            </a:fld>
            <a:endParaRPr lang="en-GB"/>
          </a:p>
        </p:txBody>
      </p:sp>
    </p:spTree>
    <p:extLst>
      <p:ext uri="{BB962C8B-B14F-4D97-AF65-F5344CB8AC3E}">
        <p14:creationId xmlns:p14="http://schemas.microsoft.com/office/powerpoint/2010/main" val="375994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EC0B99-F906-4078-A716-C1322CAE226B}"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68A57A-16EC-44F2-A4C1-51FAA8376AB3}" type="slidenum">
              <a:rPr lang="en-GB" smtClean="0"/>
              <a:t>‹#›</a:t>
            </a:fld>
            <a:endParaRPr lang="en-GB"/>
          </a:p>
        </p:txBody>
      </p:sp>
    </p:spTree>
    <p:extLst>
      <p:ext uri="{BB962C8B-B14F-4D97-AF65-F5344CB8AC3E}">
        <p14:creationId xmlns:p14="http://schemas.microsoft.com/office/powerpoint/2010/main" val="45024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EC0B99-F906-4078-A716-C1322CAE226B}" type="datetimeFigureOut">
              <a:rPr lang="en-GB" smtClean="0"/>
              <a:t>11/11/2022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B368A57A-16EC-44F2-A4C1-51FAA8376AB3}" type="slidenum">
              <a:rPr lang="en-GB" smtClean="0"/>
              <a:t>‹#›</a:t>
            </a:fld>
            <a:endParaRPr lang="en-GB"/>
          </a:p>
        </p:txBody>
      </p:sp>
    </p:spTree>
    <p:extLst>
      <p:ext uri="{BB962C8B-B14F-4D97-AF65-F5344CB8AC3E}">
        <p14:creationId xmlns:p14="http://schemas.microsoft.com/office/powerpoint/2010/main" val="174712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4EC0B99-F906-4078-A716-C1322CAE226B}" type="datetimeFigureOut">
              <a:rPr lang="en-GB" smtClean="0"/>
              <a:t>11/11/2022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68A57A-16EC-44F2-A4C1-51FAA8376AB3}" type="slidenum">
              <a:rPr lang="en-GB" smtClean="0"/>
              <a:t>‹#›</a:t>
            </a:fld>
            <a:endParaRPr lang="en-GB"/>
          </a:p>
        </p:txBody>
      </p:sp>
    </p:spTree>
    <p:extLst>
      <p:ext uri="{BB962C8B-B14F-4D97-AF65-F5344CB8AC3E}">
        <p14:creationId xmlns:p14="http://schemas.microsoft.com/office/powerpoint/2010/main" val="45716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EC0B99-F906-4078-A716-C1322CAE226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8A57A-16EC-44F2-A4C1-51FAA8376AB3}" type="slidenum">
              <a:rPr lang="en-GB" smtClean="0"/>
              <a:t>‹#›</a:t>
            </a:fld>
            <a:endParaRPr lang="en-GB"/>
          </a:p>
        </p:txBody>
      </p:sp>
    </p:spTree>
    <p:extLst>
      <p:ext uri="{BB962C8B-B14F-4D97-AF65-F5344CB8AC3E}">
        <p14:creationId xmlns:p14="http://schemas.microsoft.com/office/powerpoint/2010/main" val="394871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EC0B99-F906-4078-A716-C1322CAE226B}" type="datetimeFigureOut">
              <a:rPr lang="en-GB" smtClean="0"/>
              <a:t>11/11/2022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68A57A-16EC-44F2-A4C1-51FAA8376AB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0895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940" y="239377"/>
            <a:ext cx="3877795" cy="2022916"/>
          </a:xfrm>
          <a:prstGeom prst="rect">
            <a:avLst/>
          </a:prstGeom>
        </p:spPr>
      </p:pic>
      <p:sp>
        <p:nvSpPr>
          <p:cNvPr id="8" name="TextBox 7"/>
          <p:cNvSpPr txBox="1"/>
          <p:nvPr/>
        </p:nvSpPr>
        <p:spPr>
          <a:xfrm>
            <a:off x="10041925" y="6530968"/>
            <a:ext cx="3163329"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www.stelizabeths.org.uk</a:t>
            </a:r>
            <a:endParaRPr lang="en-GB"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09724" y="6499200"/>
            <a:ext cx="9748007"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  @Stelizabethsepilepsycare       @St_Elizabeths  @StElizabethsCEO        @stelizabeths_centre        @StElizabeths</a:t>
            </a:r>
          </a:p>
        </p:txBody>
      </p:sp>
      <p:grpSp>
        <p:nvGrpSpPr>
          <p:cNvPr id="11" name="Group 10"/>
          <p:cNvGrpSpPr/>
          <p:nvPr/>
        </p:nvGrpSpPr>
        <p:grpSpPr>
          <a:xfrm>
            <a:off x="125530" y="6471418"/>
            <a:ext cx="8121685" cy="335559"/>
            <a:chOff x="13928" y="6471418"/>
            <a:chExt cx="8121685" cy="335559"/>
          </a:xfrm>
        </p:grpSpPr>
        <p:pic>
          <p:nvPicPr>
            <p:cNvPr id="12" name="Picture 1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63236" y="6471418"/>
              <a:ext cx="335559" cy="335559"/>
            </a:xfrm>
            <a:prstGeom prst="rect">
              <a:avLst/>
            </a:prstGeom>
            <a:noFill/>
            <a:ln>
              <a:noFill/>
            </a:ln>
          </p:spPr>
        </p:pic>
        <p:pic>
          <p:nvPicPr>
            <p:cNvPr id="13" name="Picture 12"/>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302" r="1" b="9735"/>
            <a:stretch/>
          </p:blipFill>
          <p:spPr>
            <a:xfrm>
              <a:off x="2466263" y="6491495"/>
              <a:ext cx="302101" cy="295399"/>
            </a:xfrm>
            <a:prstGeom prst="rect">
              <a:avLst/>
            </a:prstGeom>
          </p:spPr>
        </p:pic>
        <p:pic>
          <p:nvPicPr>
            <p:cNvPr id="14" name="Picture 13"/>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backgroundRemoval t="0" b="100000" l="0" r="98500"/>
                      </a14:imgEffect>
                    </a14:imgLayer>
                  </a14:imgProps>
                </a:ext>
                <a:ext uri="{28A0092B-C50C-407E-A947-70E740481C1C}">
                  <a14:useLocalDpi xmlns:a14="http://schemas.microsoft.com/office/drawing/2010/main" val="0"/>
                </a:ext>
              </a:extLst>
            </a:blip>
            <a:stretch>
              <a:fillRect/>
            </a:stretch>
          </p:blipFill>
          <p:spPr>
            <a:xfrm>
              <a:off x="13928" y="6502121"/>
              <a:ext cx="274148" cy="274148"/>
            </a:xfrm>
            <a:prstGeom prst="rect">
              <a:avLst/>
            </a:prstGeom>
          </p:spPr>
        </p:pic>
        <p:pic>
          <p:nvPicPr>
            <p:cNvPr id="15" name="Picture 1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62190" y="6513471"/>
              <a:ext cx="273423" cy="273423"/>
            </a:xfrm>
            <a:prstGeom prst="rect">
              <a:avLst/>
            </a:prstGeom>
          </p:spPr>
        </p:pic>
      </p:grpSp>
      <p:sp>
        <p:nvSpPr>
          <p:cNvPr id="2" name="TextBox 1"/>
          <p:cNvSpPr txBox="1"/>
          <p:nvPr/>
        </p:nvSpPr>
        <p:spPr>
          <a:xfrm>
            <a:off x="3085917" y="2718263"/>
            <a:ext cx="5577840" cy="954107"/>
          </a:xfrm>
          <a:prstGeom prst="rect">
            <a:avLst/>
          </a:prstGeom>
          <a:noFill/>
        </p:spPr>
        <p:txBody>
          <a:bodyPr wrap="square" rtlCol="0">
            <a:spAutoFit/>
          </a:bodyPr>
          <a:lstStyle/>
          <a:p>
            <a:pPr algn="ctr"/>
            <a:r>
              <a:rPr lang="en-GB" sz="2800" dirty="0" smtClean="0">
                <a:solidFill>
                  <a:srgbClr val="8F2791"/>
                </a:solidFill>
                <a:latin typeface="Arial" panose="020B0604020202020204" pitchFamily="34" charset="0"/>
                <a:cs typeface="Arial" panose="020B0604020202020204" pitchFamily="34" charset="0"/>
              </a:rPr>
              <a:t>The Curriculum </a:t>
            </a:r>
          </a:p>
          <a:p>
            <a:pPr algn="ctr"/>
            <a:r>
              <a:rPr lang="en-GB" sz="2800" dirty="0">
                <a:solidFill>
                  <a:srgbClr val="8F2791"/>
                </a:solidFill>
                <a:latin typeface="Arial" panose="020B0604020202020204" pitchFamily="34" charset="0"/>
                <a:cs typeface="Arial" panose="020B0604020202020204" pitchFamily="34" charset="0"/>
              </a:rPr>
              <a:t>St </a:t>
            </a:r>
            <a:r>
              <a:rPr lang="en-GB" sz="2800" dirty="0" smtClean="0">
                <a:solidFill>
                  <a:srgbClr val="8F2791"/>
                </a:solidFill>
                <a:latin typeface="Arial" panose="020B0604020202020204" pitchFamily="34" charset="0"/>
                <a:cs typeface="Arial" panose="020B0604020202020204" pitchFamily="34" charset="0"/>
              </a:rPr>
              <a:t>Elizabeth’s School </a:t>
            </a:r>
            <a:endParaRPr lang="en-GB" sz="2800" dirty="0">
              <a:solidFill>
                <a:srgbClr val="8F2791"/>
              </a:solidFill>
              <a:latin typeface="Arial" panose="020B0604020202020204" pitchFamily="34" charset="0"/>
              <a:cs typeface="Arial" panose="020B0604020202020204" pitchFamily="34" charset="0"/>
            </a:endParaRPr>
          </a:p>
        </p:txBody>
      </p:sp>
      <p:sp>
        <p:nvSpPr>
          <p:cNvPr id="3" name="Rectangle 2"/>
          <p:cNvSpPr/>
          <p:nvPr/>
        </p:nvSpPr>
        <p:spPr>
          <a:xfrm>
            <a:off x="2994617" y="4311179"/>
            <a:ext cx="6096000" cy="646331"/>
          </a:xfrm>
          <a:prstGeom prst="rect">
            <a:avLst/>
          </a:prstGeom>
        </p:spPr>
        <p:txBody>
          <a:bodyPr>
            <a:spAutoFit/>
          </a:bodyPr>
          <a:lstStyle/>
          <a:p>
            <a:pPr algn="ctr">
              <a:spcAft>
                <a:spcPts val="0"/>
              </a:spcAft>
            </a:pPr>
            <a:r>
              <a:rPr lang="en-GB" b="1" dirty="0">
                <a:solidFill>
                  <a:srgbClr val="800080"/>
                </a:solidFill>
                <a:latin typeface="Arial" panose="020B0604020202020204" pitchFamily="34" charset="0"/>
                <a:ea typeface="Calibri" panose="020F0502020204030204" pitchFamily="34" charset="0"/>
                <a:cs typeface="Times New Roman" panose="02020603050405020304" pitchFamily="18" charset="0"/>
              </a:rPr>
              <a:t>Positive Living and Learning for People with Epilepsy and other Complex Needs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07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695" y="1239968"/>
            <a:ext cx="10530852" cy="5047536"/>
          </a:xfrm>
          <a:prstGeom prst="rect">
            <a:avLst/>
          </a:prstGeom>
          <a:noFill/>
        </p:spPr>
        <p:txBody>
          <a:bodyPr wrap="square" rtlCol="0">
            <a:spAutoFit/>
          </a:bodyPr>
          <a:lstStyle/>
          <a:p>
            <a:r>
              <a:rPr lang="en-GB" sz="1400" b="1" dirty="0" smtClean="0">
                <a:solidFill>
                  <a:srgbClr val="8F2791"/>
                </a:solidFill>
                <a:latin typeface="Arial" panose="020B0604020202020204" pitchFamily="34" charset="0"/>
                <a:cs typeface="Arial" panose="020B0604020202020204" pitchFamily="34" charset="0"/>
              </a:rPr>
              <a:t>INTENT</a:t>
            </a:r>
          </a:p>
          <a:p>
            <a:r>
              <a:rPr lang="en-GB" sz="1400" dirty="0" smtClean="0">
                <a:latin typeface="Arial" panose="020B0604020202020204" pitchFamily="34" charset="0"/>
                <a:cs typeface="Arial" panose="020B0604020202020204" pitchFamily="34" charset="0"/>
              </a:rPr>
              <a:t>At St Elizabeth’s we believe that learning is a life long journey. We provide positive </a:t>
            </a:r>
            <a:r>
              <a:rPr lang="en-GB" sz="1400" dirty="0">
                <a:latin typeface="Arial" panose="020B0604020202020204" pitchFamily="34" charset="0"/>
                <a:cs typeface="Arial" panose="020B0604020202020204" pitchFamily="34" charset="0"/>
              </a:rPr>
              <a:t>living and learning for people with epilepsy and other complex </a:t>
            </a:r>
            <a:r>
              <a:rPr lang="en-GB" sz="1400" dirty="0" smtClean="0">
                <a:latin typeface="Arial" panose="020B0604020202020204" pitchFamily="34" charset="0"/>
                <a:cs typeface="Arial" panose="020B0604020202020204" pitchFamily="34" charset="0"/>
              </a:rPr>
              <a:t>needs. We aim to inspire our children and young people to achieve their full potential and empower them with the knowledge, skills and attributes they will need, to enable them to become successful adults.</a:t>
            </a:r>
          </a:p>
          <a:p>
            <a:r>
              <a:rPr lang="en-GB" sz="1400" dirty="0" smtClean="0">
                <a:latin typeface="Arial" panose="020B0604020202020204" pitchFamily="34" charset="0"/>
                <a:cs typeface="Arial" panose="020B0604020202020204" pitchFamily="34" charset="0"/>
              </a:rPr>
              <a:t> </a:t>
            </a:r>
          </a:p>
          <a:p>
            <a:r>
              <a:rPr lang="en-GB" sz="1400" b="1" dirty="0" smtClean="0">
                <a:latin typeface="Arial" panose="020B0604020202020204" pitchFamily="34" charset="0"/>
                <a:cs typeface="Arial" panose="020B0604020202020204" pitchFamily="34" charset="0"/>
              </a:rPr>
              <a:t>The aim of our curriculum is that all our young people become:</a:t>
            </a:r>
          </a:p>
          <a:p>
            <a:pPr marL="342900" indent="-342900">
              <a:buFont typeface="+mj-lt"/>
              <a:buAutoNum type="arabicPeriod"/>
            </a:pPr>
            <a:r>
              <a:rPr lang="en-GB" sz="1400" dirty="0" smtClean="0">
                <a:latin typeface="Arial" panose="020B0604020202020204" pitchFamily="34" charset="0"/>
                <a:cs typeface="Arial" panose="020B0604020202020204" pitchFamily="34" charset="0"/>
              </a:rPr>
              <a:t>Successful, and develop a love of learning, make progress and achieve their full potential. </a:t>
            </a:r>
          </a:p>
          <a:p>
            <a:pPr marL="342900" indent="-342900">
              <a:buFont typeface="+mj-lt"/>
              <a:buAutoNum type="arabicPeriod"/>
            </a:pPr>
            <a:r>
              <a:rPr lang="en-GB" sz="1400" dirty="0" smtClean="0">
                <a:latin typeface="Arial" panose="020B0604020202020204" pitchFamily="34" charset="0"/>
                <a:cs typeface="Arial" panose="020B0604020202020204" pitchFamily="34" charset="0"/>
              </a:rPr>
              <a:t>Develop confidence, to live a safe, happy, healthy and fulfilling lives. </a:t>
            </a:r>
          </a:p>
          <a:p>
            <a:pPr marL="342900" indent="-342900">
              <a:buFont typeface="+mj-lt"/>
              <a:buAutoNum type="arabicPeriod"/>
            </a:pPr>
            <a:r>
              <a:rPr lang="en-GB" sz="1400" dirty="0" smtClean="0">
                <a:latin typeface="Arial" panose="020B0604020202020204" pitchFamily="34" charset="0"/>
                <a:cs typeface="Arial" panose="020B0604020202020204" pitchFamily="34" charset="0"/>
              </a:rPr>
              <a:t>Have the knowledge (where possible) to make a positive contribution to society by being responsible citizens. </a:t>
            </a:r>
          </a:p>
          <a:p>
            <a:pPr marL="342900" indent="-342900">
              <a:buFont typeface="+mj-lt"/>
              <a:buAutoNum type="arabicPeriod"/>
            </a:pPr>
            <a:endParaRPr lang="en-GB" sz="1400" b="1" dirty="0" smtClean="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b="1" dirty="0" smtClean="0">
              <a:solidFill>
                <a:srgbClr val="7030A0"/>
              </a:solidFill>
              <a:latin typeface="Arial" panose="020B0604020202020204" pitchFamily="34" charset="0"/>
              <a:cs typeface="Arial" panose="020B0604020202020204" pitchFamily="34" charset="0"/>
            </a:endParaRPr>
          </a:p>
          <a:p>
            <a:r>
              <a:rPr lang="en-GB" sz="1400" b="1" dirty="0" smtClean="0">
                <a:solidFill>
                  <a:srgbClr val="8F2791"/>
                </a:solidFill>
                <a:latin typeface="Arial" panose="020B0604020202020204" pitchFamily="34" charset="0"/>
                <a:cs typeface="Arial" panose="020B0604020202020204" pitchFamily="34" charset="0"/>
              </a:rPr>
              <a:t>IMPLEMENTATION</a:t>
            </a:r>
          </a:p>
          <a:p>
            <a:r>
              <a:rPr lang="en-GB" sz="1400" dirty="0" smtClean="0">
                <a:latin typeface="Arial" panose="020B0604020202020204" pitchFamily="34" charset="0"/>
                <a:cs typeface="Arial" panose="020B0604020202020204" pitchFamily="34" charset="0"/>
              </a:rPr>
              <a:t>The implementation of our curriculum is carefully structured through mapping, schemes of learning and personalised curriculum planning. Reviews of the curriculum and its impact is monitored regularly to ensure sequential, layered knowledge and skills acquisition, and check that student outcomes are of a very high quality. </a:t>
            </a:r>
          </a:p>
          <a:p>
            <a:endParaRPr lang="en-GB" sz="1400" dirty="0">
              <a:latin typeface="Arial" panose="020B0604020202020204" pitchFamily="34" charset="0"/>
              <a:cs typeface="Arial" panose="020B0604020202020204" pitchFamily="34" charset="0"/>
            </a:endParaRPr>
          </a:p>
          <a:p>
            <a:r>
              <a:rPr lang="en-GB" sz="1400" b="1" dirty="0" smtClean="0">
                <a:solidFill>
                  <a:srgbClr val="8F2791"/>
                </a:solidFill>
                <a:latin typeface="Arial" panose="020B0604020202020204" pitchFamily="34" charset="0"/>
                <a:cs typeface="Arial" panose="020B0604020202020204" pitchFamily="34" charset="0"/>
              </a:rPr>
              <a:t>IMPACT</a:t>
            </a:r>
          </a:p>
          <a:p>
            <a:r>
              <a:rPr lang="en-GB" sz="1400" dirty="0" smtClean="0">
                <a:latin typeface="Arial" panose="020B0604020202020204" pitchFamily="34" charset="0"/>
                <a:cs typeface="Arial" panose="020B0604020202020204" pitchFamily="34" charset="0"/>
              </a:rPr>
              <a:t>The aspirations for all learners here at St Elizabeth’s is for them to achieve their own individual potential, based on their own challenge threshold. Our aim is to equip our learners with a wealth of transferrable skills that they have developed throughout their time at St Elizabeth’s. The impact of our curriculum is measured by teaching and leaning observations, light touch reviews, surveys, learners work, student voice and assessment data. </a:t>
            </a:r>
          </a:p>
          <a:p>
            <a:endParaRPr lang="en-GB" sz="1400" dirty="0">
              <a:latin typeface="Arial" panose="020B0604020202020204" pitchFamily="34" charset="0"/>
              <a:cs typeface="Arial" panose="020B0604020202020204" pitchFamily="34" charset="0"/>
            </a:endParaRPr>
          </a:p>
        </p:txBody>
      </p:sp>
      <p:sp>
        <p:nvSpPr>
          <p:cNvPr id="8" name="TextBox 7"/>
          <p:cNvSpPr txBox="1"/>
          <p:nvPr/>
        </p:nvSpPr>
        <p:spPr>
          <a:xfrm>
            <a:off x="10041925" y="6530968"/>
            <a:ext cx="3163329"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www.stelizabeths.org.uk</a:t>
            </a:r>
            <a:endParaRPr lang="en-GB"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51002" y="6485305"/>
            <a:ext cx="9748007"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    @Stelizabethsepilepsycare       @St_Elizabeths  @StElizabethsCEO        @stelizabeths_centre        @StElizabeths</a:t>
            </a:r>
          </a:p>
        </p:txBody>
      </p:sp>
      <p:grpSp>
        <p:nvGrpSpPr>
          <p:cNvPr id="14" name="Group 13"/>
          <p:cNvGrpSpPr/>
          <p:nvPr/>
        </p:nvGrpSpPr>
        <p:grpSpPr>
          <a:xfrm>
            <a:off x="151002" y="6471418"/>
            <a:ext cx="8121685" cy="335559"/>
            <a:chOff x="13928" y="6471418"/>
            <a:chExt cx="8121685" cy="335559"/>
          </a:xfrm>
        </p:grpSpPr>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63236" y="6471418"/>
              <a:ext cx="335559" cy="335559"/>
            </a:xfrm>
            <a:prstGeom prst="rect">
              <a:avLst/>
            </a:prstGeom>
            <a:noFill/>
            <a:ln>
              <a:noFill/>
            </a:ln>
          </p:spPr>
        </p:pic>
        <p:pic>
          <p:nvPicPr>
            <p:cNvPr id="11" name="Picture 1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02" r="1" b="9735"/>
            <a:stretch/>
          </p:blipFill>
          <p:spPr>
            <a:xfrm>
              <a:off x="2466263" y="6491495"/>
              <a:ext cx="302101" cy="295399"/>
            </a:xfrm>
            <a:prstGeom prst="rect">
              <a:avLst/>
            </a:prstGeom>
          </p:spPr>
        </p:pic>
        <p:pic>
          <p:nvPicPr>
            <p:cNvPr id="12" name="Picture 11"/>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ackgroundRemoval t="0" b="100000" l="0" r="98500"/>
                      </a14:imgEffect>
                    </a14:imgLayer>
                  </a14:imgProps>
                </a:ext>
                <a:ext uri="{28A0092B-C50C-407E-A947-70E740481C1C}">
                  <a14:useLocalDpi xmlns:a14="http://schemas.microsoft.com/office/drawing/2010/main" val="0"/>
                </a:ext>
              </a:extLst>
            </a:blip>
            <a:stretch>
              <a:fillRect/>
            </a:stretch>
          </p:blipFill>
          <p:spPr>
            <a:xfrm>
              <a:off x="13928" y="6502121"/>
              <a:ext cx="274148" cy="274148"/>
            </a:xfrm>
            <a:prstGeom prst="rect">
              <a:avLst/>
            </a:prstGeom>
          </p:spPr>
        </p:pic>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62190" y="6513471"/>
              <a:ext cx="273423" cy="273423"/>
            </a:xfrm>
            <a:prstGeom prst="rect">
              <a:avLst/>
            </a:prstGeom>
          </p:spPr>
        </p:pic>
      </p:grpSp>
      <p:sp>
        <p:nvSpPr>
          <p:cNvPr id="15" name="TextBox 14"/>
          <p:cNvSpPr txBox="1"/>
          <p:nvPr/>
        </p:nvSpPr>
        <p:spPr>
          <a:xfrm>
            <a:off x="3279169" y="257695"/>
            <a:ext cx="5577840" cy="954107"/>
          </a:xfrm>
          <a:prstGeom prst="rect">
            <a:avLst/>
          </a:prstGeom>
          <a:noFill/>
        </p:spPr>
        <p:txBody>
          <a:bodyPr wrap="square" rtlCol="0">
            <a:spAutoFit/>
          </a:bodyPr>
          <a:lstStyle/>
          <a:p>
            <a:pPr algn="ctr"/>
            <a:r>
              <a:rPr lang="en-GB" sz="2800" dirty="0" smtClean="0">
                <a:solidFill>
                  <a:srgbClr val="8F2791"/>
                </a:solidFill>
                <a:latin typeface="Arial" panose="020B0604020202020204" pitchFamily="34" charset="0"/>
                <a:cs typeface="Arial" panose="020B0604020202020204" pitchFamily="34" charset="0"/>
              </a:rPr>
              <a:t>The Curriculum </a:t>
            </a:r>
          </a:p>
          <a:p>
            <a:pPr algn="ctr"/>
            <a:r>
              <a:rPr lang="en-GB" sz="2800" dirty="0">
                <a:solidFill>
                  <a:srgbClr val="8F2791"/>
                </a:solidFill>
                <a:latin typeface="Arial" panose="020B0604020202020204" pitchFamily="34" charset="0"/>
                <a:cs typeface="Arial" panose="020B0604020202020204" pitchFamily="34" charset="0"/>
              </a:rPr>
              <a:t>St </a:t>
            </a:r>
            <a:r>
              <a:rPr lang="en-GB" sz="2800" dirty="0" smtClean="0">
                <a:solidFill>
                  <a:srgbClr val="8F2791"/>
                </a:solidFill>
                <a:latin typeface="Arial" panose="020B0604020202020204" pitchFamily="34" charset="0"/>
                <a:cs typeface="Arial" panose="020B0604020202020204" pitchFamily="34" charset="0"/>
              </a:rPr>
              <a:t>Elizabeth’s School </a:t>
            </a:r>
            <a:endParaRPr lang="en-GB" sz="2800" dirty="0">
              <a:solidFill>
                <a:srgbClr val="8F27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181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0735" y="648395"/>
            <a:ext cx="8321190" cy="830997"/>
          </a:xfrm>
          <a:prstGeom prst="rect">
            <a:avLst/>
          </a:prstGeom>
          <a:noFill/>
        </p:spPr>
        <p:txBody>
          <a:bodyPr wrap="square" rtlCol="0">
            <a:spAutoFit/>
          </a:bodyPr>
          <a:lstStyle/>
          <a:p>
            <a:pPr algn="ctr"/>
            <a:r>
              <a:rPr lang="en-GB" sz="2400" b="1" dirty="0" smtClean="0">
                <a:solidFill>
                  <a:srgbClr val="8F2791"/>
                </a:solidFill>
                <a:latin typeface="Arial" panose="020B0604020202020204" pitchFamily="34" charset="0"/>
                <a:cs typeface="Arial" panose="020B0604020202020204" pitchFamily="34" charset="0"/>
              </a:rPr>
              <a:t>At St Elizabeth’s we have 3 Pathways that all have their own curriculum. </a:t>
            </a:r>
            <a:endParaRPr lang="en-GB" sz="2400" b="1" dirty="0">
              <a:solidFill>
                <a:srgbClr val="8F2791"/>
              </a:solidFill>
              <a:latin typeface="Arial" panose="020B0604020202020204" pitchFamily="34" charset="0"/>
              <a:cs typeface="Arial" panose="020B0604020202020204" pitchFamily="34" charset="0"/>
            </a:endParaRPr>
          </a:p>
        </p:txBody>
      </p:sp>
      <p:sp>
        <p:nvSpPr>
          <p:cNvPr id="8" name="TextBox 7"/>
          <p:cNvSpPr txBox="1"/>
          <p:nvPr/>
        </p:nvSpPr>
        <p:spPr>
          <a:xfrm>
            <a:off x="10041925" y="6530968"/>
            <a:ext cx="3163329"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www.stelizabeths.org.uk</a:t>
            </a:r>
            <a:endParaRPr lang="en-GB"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51002" y="6485305"/>
            <a:ext cx="9748007"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    @Stelizabethsepilepsycare       @St_Elizabeths  @StElizabethsCEO        @stelizabeths_centre        @StElizabeths</a:t>
            </a:r>
          </a:p>
        </p:txBody>
      </p:sp>
      <p:grpSp>
        <p:nvGrpSpPr>
          <p:cNvPr id="14" name="Group 13"/>
          <p:cNvGrpSpPr/>
          <p:nvPr/>
        </p:nvGrpSpPr>
        <p:grpSpPr>
          <a:xfrm>
            <a:off x="151002" y="6471418"/>
            <a:ext cx="8121685" cy="335559"/>
            <a:chOff x="13928" y="6471418"/>
            <a:chExt cx="8121685" cy="335559"/>
          </a:xfrm>
        </p:grpSpPr>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63236" y="6471418"/>
              <a:ext cx="335559" cy="335559"/>
            </a:xfrm>
            <a:prstGeom prst="rect">
              <a:avLst/>
            </a:prstGeom>
            <a:noFill/>
            <a:ln>
              <a:noFill/>
            </a:ln>
          </p:spPr>
        </p:pic>
        <p:pic>
          <p:nvPicPr>
            <p:cNvPr id="11" name="Picture 1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02" r="1" b="9735"/>
            <a:stretch/>
          </p:blipFill>
          <p:spPr>
            <a:xfrm>
              <a:off x="2466263" y="6491495"/>
              <a:ext cx="302101" cy="295399"/>
            </a:xfrm>
            <a:prstGeom prst="rect">
              <a:avLst/>
            </a:prstGeom>
          </p:spPr>
        </p:pic>
        <p:pic>
          <p:nvPicPr>
            <p:cNvPr id="12" name="Picture 11"/>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ackgroundRemoval t="0" b="100000" l="0" r="98500"/>
                      </a14:imgEffect>
                    </a14:imgLayer>
                  </a14:imgProps>
                </a:ext>
                <a:ext uri="{28A0092B-C50C-407E-A947-70E740481C1C}">
                  <a14:useLocalDpi xmlns:a14="http://schemas.microsoft.com/office/drawing/2010/main" val="0"/>
                </a:ext>
              </a:extLst>
            </a:blip>
            <a:stretch>
              <a:fillRect/>
            </a:stretch>
          </p:blipFill>
          <p:spPr>
            <a:xfrm>
              <a:off x="13928" y="6502121"/>
              <a:ext cx="274148" cy="274148"/>
            </a:xfrm>
            <a:prstGeom prst="rect">
              <a:avLst/>
            </a:prstGeom>
          </p:spPr>
        </p:pic>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62190" y="6513471"/>
              <a:ext cx="273423" cy="273423"/>
            </a:xfrm>
            <a:prstGeom prst="rect">
              <a:avLst/>
            </a:prstGeom>
          </p:spPr>
        </p:pic>
      </p:grpSp>
      <p:sp>
        <p:nvSpPr>
          <p:cNvPr id="4" name="Rounded Rectangle 3"/>
          <p:cNvSpPr/>
          <p:nvPr/>
        </p:nvSpPr>
        <p:spPr>
          <a:xfrm>
            <a:off x="806334" y="2227811"/>
            <a:ext cx="3399905" cy="1670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8F2791"/>
                </a:solidFill>
                <a:latin typeface="Arial" panose="020B0604020202020204" pitchFamily="34" charset="0"/>
                <a:cs typeface="Arial" panose="020B0604020202020204" pitchFamily="34" charset="0"/>
              </a:rPr>
              <a:t>Pathway 1</a:t>
            </a:r>
            <a:endParaRPr lang="en-GB" sz="2400" b="1" dirty="0">
              <a:solidFill>
                <a:srgbClr val="8F2791"/>
              </a:solidFill>
              <a:latin typeface="Arial" panose="020B0604020202020204" pitchFamily="34" charset="0"/>
              <a:cs typeface="Arial" panose="020B0604020202020204" pitchFamily="34" charset="0"/>
            </a:endParaRPr>
          </a:p>
        </p:txBody>
      </p:sp>
      <p:sp>
        <p:nvSpPr>
          <p:cNvPr id="15" name="Rounded Rectangle 14"/>
          <p:cNvSpPr/>
          <p:nvPr/>
        </p:nvSpPr>
        <p:spPr>
          <a:xfrm>
            <a:off x="4426325" y="2227811"/>
            <a:ext cx="3399905" cy="1670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8F2791"/>
                </a:solidFill>
                <a:latin typeface="Arial" panose="020B0604020202020204" pitchFamily="34" charset="0"/>
                <a:cs typeface="Arial" panose="020B0604020202020204" pitchFamily="34" charset="0"/>
              </a:rPr>
              <a:t>Pathway 2</a:t>
            </a:r>
            <a:endParaRPr lang="en-GB" sz="2400" b="1" dirty="0">
              <a:solidFill>
                <a:srgbClr val="8F2791"/>
              </a:solidFill>
              <a:latin typeface="Arial" panose="020B0604020202020204" pitchFamily="34" charset="0"/>
              <a:cs typeface="Arial" panose="020B0604020202020204" pitchFamily="34" charset="0"/>
            </a:endParaRPr>
          </a:p>
        </p:txBody>
      </p:sp>
      <p:sp>
        <p:nvSpPr>
          <p:cNvPr id="16" name="Rounded Rectangle 15"/>
          <p:cNvSpPr/>
          <p:nvPr/>
        </p:nvSpPr>
        <p:spPr>
          <a:xfrm>
            <a:off x="8046316" y="2227811"/>
            <a:ext cx="3399905" cy="1670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8F2791"/>
                </a:solidFill>
                <a:latin typeface="Arial" panose="020B0604020202020204" pitchFamily="34" charset="0"/>
                <a:cs typeface="Arial" panose="020B0604020202020204" pitchFamily="34" charset="0"/>
              </a:rPr>
              <a:t>Pathway 3</a:t>
            </a:r>
            <a:endParaRPr lang="en-GB" sz="2400" b="1" dirty="0">
              <a:solidFill>
                <a:srgbClr val="8F27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32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041925" y="6530968"/>
            <a:ext cx="3163329"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www.stelizabeths.org.uk</a:t>
            </a:r>
            <a:endParaRPr lang="en-GB"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51002" y="6485305"/>
            <a:ext cx="9748007"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    @Stelizabethsepilepsycare       @St_Elizabeths  @StElizabethsCEO        @stelizabeths_centre        @StElizabeths</a:t>
            </a:r>
          </a:p>
        </p:txBody>
      </p:sp>
      <p:grpSp>
        <p:nvGrpSpPr>
          <p:cNvPr id="14" name="Group 13"/>
          <p:cNvGrpSpPr/>
          <p:nvPr/>
        </p:nvGrpSpPr>
        <p:grpSpPr>
          <a:xfrm>
            <a:off x="151002" y="6471418"/>
            <a:ext cx="8121685" cy="335559"/>
            <a:chOff x="13928" y="6471418"/>
            <a:chExt cx="8121685" cy="335559"/>
          </a:xfrm>
        </p:grpSpPr>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63236" y="6471418"/>
              <a:ext cx="335559" cy="335559"/>
            </a:xfrm>
            <a:prstGeom prst="rect">
              <a:avLst/>
            </a:prstGeom>
            <a:noFill/>
            <a:ln>
              <a:noFill/>
            </a:ln>
          </p:spPr>
        </p:pic>
        <p:pic>
          <p:nvPicPr>
            <p:cNvPr id="11" name="Picture 1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02" r="1" b="9735"/>
            <a:stretch/>
          </p:blipFill>
          <p:spPr>
            <a:xfrm>
              <a:off x="2466263" y="6491495"/>
              <a:ext cx="302101" cy="295399"/>
            </a:xfrm>
            <a:prstGeom prst="rect">
              <a:avLst/>
            </a:prstGeom>
          </p:spPr>
        </p:pic>
        <p:pic>
          <p:nvPicPr>
            <p:cNvPr id="12" name="Picture 11"/>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ackgroundRemoval t="0" b="100000" l="0" r="98500"/>
                      </a14:imgEffect>
                    </a14:imgLayer>
                  </a14:imgProps>
                </a:ext>
                <a:ext uri="{28A0092B-C50C-407E-A947-70E740481C1C}">
                  <a14:useLocalDpi xmlns:a14="http://schemas.microsoft.com/office/drawing/2010/main" val="0"/>
                </a:ext>
              </a:extLst>
            </a:blip>
            <a:stretch>
              <a:fillRect/>
            </a:stretch>
          </p:blipFill>
          <p:spPr>
            <a:xfrm>
              <a:off x="13928" y="6502121"/>
              <a:ext cx="274148" cy="274148"/>
            </a:xfrm>
            <a:prstGeom prst="rect">
              <a:avLst/>
            </a:prstGeom>
          </p:spPr>
        </p:pic>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62190" y="6513471"/>
              <a:ext cx="273423" cy="273423"/>
            </a:xfrm>
            <a:prstGeom prst="rect">
              <a:avLst/>
            </a:prstGeom>
          </p:spPr>
        </p:pic>
      </p:grpSp>
      <p:pic>
        <p:nvPicPr>
          <p:cNvPr id="3" name="Picture 2"/>
          <p:cNvPicPr>
            <a:picLocks noChangeAspect="1"/>
          </p:cNvPicPr>
          <p:nvPr/>
        </p:nvPicPr>
        <p:blipFill>
          <a:blip r:embed="rId7"/>
          <a:stretch>
            <a:fillRect/>
          </a:stretch>
        </p:blipFill>
        <p:spPr>
          <a:xfrm>
            <a:off x="2525836" y="257296"/>
            <a:ext cx="6934048" cy="6043751"/>
          </a:xfrm>
          <a:prstGeom prst="rect">
            <a:avLst/>
          </a:prstGeom>
        </p:spPr>
      </p:pic>
    </p:spTree>
    <p:extLst>
      <p:ext uri="{BB962C8B-B14F-4D97-AF65-F5344CB8AC3E}">
        <p14:creationId xmlns:p14="http://schemas.microsoft.com/office/powerpoint/2010/main" val="2829164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041925" y="6530968"/>
            <a:ext cx="3163329"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www.stelizabeths.org.uk</a:t>
            </a:r>
            <a:endParaRPr lang="en-GB"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51002" y="6485305"/>
            <a:ext cx="9748007"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    @Stelizabethsepilepsycare       @St_Elizabeths  @StElizabethsCEO        @stelizabeths_centre        @StElizabeths</a:t>
            </a:r>
          </a:p>
        </p:txBody>
      </p:sp>
      <p:grpSp>
        <p:nvGrpSpPr>
          <p:cNvPr id="14" name="Group 13"/>
          <p:cNvGrpSpPr/>
          <p:nvPr/>
        </p:nvGrpSpPr>
        <p:grpSpPr>
          <a:xfrm>
            <a:off x="151002" y="6471418"/>
            <a:ext cx="8121685" cy="335559"/>
            <a:chOff x="13928" y="6471418"/>
            <a:chExt cx="8121685" cy="335559"/>
          </a:xfrm>
        </p:grpSpPr>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63236" y="6471418"/>
              <a:ext cx="335559" cy="335559"/>
            </a:xfrm>
            <a:prstGeom prst="rect">
              <a:avLst/>
            </a:prstGeom>
            <a:noFill/>
            <a:ln>
              <a:noFill/>
            </a:ln>
          </p:spPr>
        </p:pic>
        <p:pic>
          <p:nvPicPr>
            <p:cNvPr id="11" name="Picture 1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02" r="1" b="9735"/>
            <a:stretch/>
          </p:blipFill>
          <p:spPr>
            <a:xfrm>
              <a:off x="2466263" y="6491495"/>
              <a:ext cx="302101" cy="295399"/>
            </a:xfrm>
            <a:prstGeom prst="rect">
              <a:avLst/>
            </a:prstGeom>
          </p:spPr>
        </p:pic>
        <p:pic>
          <p:nvPicPr>
            <p:cNvPr id="12" name="Picture 11"/>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ackgroundRemoval t="0" b="100000" l="0" r="98500"/>
                      </a14:imgEffect>
                    </a14:imgLayer>
                  </a14:imgProps>
                </a:ext>
                <a:ext uri="{28A0092B-C50C-407E-A947-70E740481C1C}">
                  <a14:useLocalDpi xmlns:a14="http://schemas.microsoft.com/office/drawing/2010/main" val="0"/>
                </a:ext>
              </a:extLst>
            </a:blip>
            <a:stretch>
              <a:fillRect/>
            </a:stretch>
          </p:blipFill>
          <p:spPr>
            <a:xfrm>
              <a:off x="13928" y="6502121"/>
              <a:ext cx="274148" cy="274148"/>
            </a:xfrm>
            <a:prstGeom prst="rect">
              <a:avLst/>
            </a:prstGeom>
          </p:spPr>
        </p:pic>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62190" y="6513471"/>
              <a:ext cx="273423" cy="273423"/>
            </a:xfrm>
            <a:prstGeom prst="rect">
              <a:avLst/>
            </a:prstGeom>
          </p:spPr>
        </p:pic>
      </p:grpSp>
      <p:graphicFrame>
        <p:nvGraphicFramePr>
          <p:cNvPr id="4" name="Chart 3"/>
          <p:cNvGraphicFramePr/>
          <p:nvPr>
            <p:extLst>
              <p:ext uri="{D42A27DB-BD31-4B8C-83A1-F6EECF244321}">
                <p14:modId xmlns:p14="http://schemas.microsoft.com/office/powerpoint/2010/main" val="2073200662"/>
              </p:ext>
            </p:extLst>
          </p:nvPr>
        </p:nvGraphicFramePr>
        <p:xfrm>
          <a:off x="0" y="2423160"/>
          <a:ext cx="5541598" cy="392857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p:cNvGraphicFramePr/>
          <p:nvPr>
            <p:extLst>
              <p:ext uri="{D42A27DB-BD31-4B8C-83A1-F6EECF244321}">
                <p14:modId xmlns:p14="http://schemas.microsoft.com/office/powerpoint/2010/main" val="586356418"/>
              </p:ext>
            </p:extLst>
          </p:nvPr>
        </p:nvGraphicFramePr>
        <p:xfrm>
          <a:off x="5751576" y="2423160"/>
          <a:ext cx="6193536" cy="3928576"/>
        </p:xfrm>
        <a:graphic>
          <a:graphicData uri="http://schemas.openxmlformats.org/drawingml/2006/chart">
            <c:chart xmlns:c="http://schemas.openxmlformats.org/drawingml/2006/chart" xmlns:r="http://schemas.openxmlformats.org/officeDocument/2006/relationships" r:id="rId8"/>
          </a:graphicData>
        </a:graphic>
      </p:graphicFrame>
      <p:pic>
        <p:nvPicPr>
          <p:cNvPr id="2" name="Picture 1"/>
          <p:cNvPicPr>
            <a:picLocks noChangeAspect="1"/>
          </p:cNvPicPr>
          <p:nvPr/>
        </p:nvPicPr>
        <p:blipFill>
          <a:blip r:embed="rId9"/>
          <a:stretch>
            <a:fillRect/>
          </a:stretch>
        </p:blipFill>
        <p:spPr>
          <a:xfrm>
            <a:off x="1856294" y="65714"/>
            <a:ext cx="8759150" cy="6202082"/>
          </a:xfrm>
          <a:prstGeom prst="rect">
            <a:avLst/>
          </a:prstGeom>
        </p:spPr>
      </p:pic>
    </p:spTree>
    <p:extLst>
      <p:ext uri="{BB962C8B-B14F-4D97-AF65-F5344CB8AC3E}">
        <p14:creationId xmlns:p14="http://schemas.microsoft.com/office/powerpoint/2010/main" val="406917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041925" y="6530968"/>
            <a:ext cx="3163329"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www.stelizabeths.org.uk</a:t>
            </a:r>
            <a:endParaRPr lang="en-GB"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51002" y="6485305"/>
            <a:ext cx="9748007"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    @Stelizabethsepilepsycare       @St_Elizabeths  @StElizabethsCEO        @stelizabeths_centre        @StElizabeths</a:t>
            </a:r>
          </a:p>
        </p:txBody>
      </p:sp>
      <p:grpSp>
        <p:nvGrpSpPr>
          <p:cNvPr id="14" name="Group 13"/>
          <p:cNvGrpSpPr/>
          <p:nvPr/>
        </p:nvGrpSpPr>
        <p:grpSpPr>
          <a:xfrm>
            <a:off x="151002" y="6471418"/>
            <a:ext cx="8121685" cy="335559"/>
            <a:chOff x="13928" y="6471418"/>
            <a:chExt cx="8121685" cy="335559"/>
          </a:xfrm>
        </p:grpSpPr>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63236" y="6471418"/>
              <a:ext cx="335559" cy="335559"/>
            </a:xfrm>
            <a:prstGeom prst="rect">
              <a:avLst/>
            </a:prstGeom>
            <a:noFill/>
            <a:ln>
              <a:noFill/>
            </a:ln>
          </p:spPr>
        </p:pic>
        <p:pic>
          <p:nvPicPr>
            <p:cNvPr id="11" name="Picture 1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02" r="1" b="9735"/>
            <a:stretch/>
          </p:blipFill>
          <p:spPr>
            <a:xfrm>
              <a:off x="2466263" y="6491495"/>
              <a:ext cx="302101" cy="295399"/>
            </a:xfrm>
            <a:prstGeom prst="rect">
              <a:avLst/>
            </a:prstGeom>
          </p:spPr>
        </p:pic>
        <p:pic>
          <p:nvPicPr>
            <p:cNvPr id="12" name="Picture 11"/>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ackgroundRemoval t="0" b="100000" l="0" r="98500"/>
                      </a14:imgEffect>
                    </a14:imgLayer>
                  </a14:imgProps>
                </a:ext>
                <a:ext uri="{28A0092B-C50C-407E-A947-70E740481C1C}">
                  <a14:useLocalDpi xmlns:a14="http://schemas.microsoft.com/office/drawing/2010/main" val="0"/>
                </a:ext>
              </a:extLst>
            </a:blip>
            <a:stretch>
              <a:fillRect/>
            </a:stretch>
          </p:blipFill>
          <p:spPr>
            <a:xfrm>
              <a:off x="13928" y="6502121"/>
              <a:ext cx="274148" cy="274148"/>
            </a:xfrm>
            <a:prstGeom prst="rect">
              <a:avLst/>
            </a:prstGeom>
          </p:spPr>
        </p:pic>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62190" y="6513471"/>
              <a:ext cx="273423" cy="273423"/>
            </a:xfrm>
            <a:prstGeom prst="rect">
              <a:avLst/>
            </a:prstGeom>
          </p:spPr>
        </p:pic>
      </p:grpSp>
      <p:sp>
        <p:nvSpPr>
          <p:cNvPr id="24" name="TextBox 1"/>
          <p:cNvSpPr txBox="1"/>
          <p:nvPr/>
        </p:nvSpPr>
        <p:spPr>
          <a:xfrm>
            <a:off x="8260910" y="3044952"/>
            <a:ext cx="1360413" cy="2377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chemeClr val="bg1"/>
                </a:solidFill>
                <a:latin typeface="Arial" panose="020B0604020202020204" pitchFamily="34" charset="0"/>
                <a:cs typeface="Arial" panose="020B0604020202020204" pitchFamily="34" charset="0"/>
              </a:rPr>
              <a:t>232</a:t>
            </a:r>
            <a:endParaRPr lang="en-GB" sz="1400" b="1" dirty="0">
              <a:solidFill>
                <a:schemeClr val="bg1"/>
              </a:solidFill>
              <a:latin typeface="Arial" panose="020B0604020202020204" pitchFamily="34" charset="0"/>
              <a:cs typeface="Arial" panose="020B0604020202020204" pitchFamily="34" charset="0"/>
            </a:endParaRPr>
          </a:p>
        </p:txBody>
      </p:sp>
      <p:sp>
        <p:nvSpPr>
          <p:cNvPr id="25" name="TextBox 1"/>
          <p:cNvSpPr txBox="1"/>
          <p:nvPr/>
        </p:nvSpPr>
        <p:spPr>
          <a:xfrm>
            <a:off x="4786785" y="4428948"/>
            <a:ext cx="1360413" cy="2377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chemeClr val="bg1"/>
                </a:solidFill>
                <a:latin typeface="Arial" panose="020B0604020202020204" pitchFamily="34" charset="0"/>
                <a:cs typeface="Arial" panose="020B0604020202020204" pitchFamily="34" charset="0"/>
              </a:rPr>
              <a:t>112</a:t>
            </a:r>
            <a:endParaRPr lang="en-GB" sz="1400" b="1" dirty="0">
              <a:solidFill>
                <a:schemeClr val="bg1"/>
              </a:solidFill>
              <a:latin typeface="Arial" panose="020B0604020202020204" pitchFamily="34" charset="0"/>
              <a:cs typeface="Arial" panose="020B0604020202020204" pitchFamily="34" charset="0"/>
            </a:endParaRPr>
          </a:p>
        </p:txBody>
      </p:sp>
      <p:sp>
        <p:nvSpPr>
          <p:cNvPr id="26" name="TextBox 1"/>
          <p:cNvSpPr txBox="1"/>
          <p:nvPr/>
        </p:nvSpPr>
        <p:spPr>
          <a:xfrm>
            <a:off x="3549483" y="3414506"/>
            <a:ext cx="1360413" cy="2377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chemeClr val="bg1"/>
                </a:solidFill>
                <a:latin typeface="Arial" panose="020B0604020202020204" pitchFamily="34" charset="0"/>
                <a:cs typeface="Arial" panose="020B0604020202020204" pitchFamily="34" charset="0"/>
              </a:rPr>
              <a:t>65</a:t>
            </a:r>
            <a:endParaRPr lang="en-GB" sz="1400" b="1" dirty="0">
              <a:solidFill>
                <a:schemeClr val="bg1"/>
              </a:solidFill>
              <a:latin typeface="Arial" panose="020B0604020202020204" pitchFamily="34" charset="0"/>
              <a:cs typeface="Arial" panose="020B0604020202020204" pitchFamily="34" charset="0"/>
            </a:endParaRPr>
          </a:p>
        </p:txBody>
      </p:sp>
      <p:sp>
        <p:nvSpPr>
          <p:cNvPr id="27" name="TextBox 1"/>
          <p:cNvSpPr txBox="1"/>
          <p:nvPr/>
        </p:nvSpPr>
        <p:spPr>
          <a:xfrm>
            <a:off x="2442278" y="2008632"/>
            <a:ext cx="1360413" cy="2377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chemeClr val="bg1"/>
                </a:solidFill>
                <a:latin typeface="Arial" panose="020B0604020202020204" pitchFamily="34" charset="0"/>
                <a:cs typeface="Arial" panose="020B0604020202020204" pitchFamily="34" charset="0"/>
              </a:rPr>
              <a:t>27</a:t>
            </a:r>
            <a:endParaRPr lang="en-GB" sz="1400" b="1" dirty="0">
              <a:solidFill>
                <a:schemeClr val="bg1"/>
              </a:solidFill>
              <a:latin typeface="Arial" panose="020B0604020202020204" pitchFamily="34" charset="0"/>
              <a:cs typeface="Arial" panose="020B0604020202020204" pitchFamily="34" charset="0"/>
            </a:endParaRPr>
          </a:p>
        </p:txBody>
      </p:sp>
      <p:sp>
        <p:nvSpPr>
          <p:cNvPr id="28" name="TextBox 1"/>
          <p:cNvSpPr txBox="1"/>
          <p:nvPr/>
        </p:nvSpPr>
        <p:spPr>
          <a:xfrm>
            <a:off x="3081144" y="4820380"/>
            <a:ext cx="1360413" cy="2377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chemeClr val="bg1"/>
                </a:solidFill>
                <a:latin typeface="Arial" panose="020B0604020202020204" pitchFamily="34" charset="0"/>
                <a:cs typeface="Arial" panose="020B0604020202020204" pitchFamily="34" charset="0"/>
              </a:rPr>
              <a:t>48</a:t>
            </a:r>
            <a:endParaRPr lang="en-GB" sz="14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7"/>
          <a:stretch>
            <a:fillRect/>
          </a:stretch>
        </p:blipFill>
        <p:spPr>
          <a:xfrm>
            <a:off x="1421475" y="0"/>
            <a:ext cx="9119063" cy="6307924"/>
          </a:xfrm>
          <a:prstGeom prst="rect">
            <a:avLst/>
          </a:prstGeom>
        </p:spPr>
      </p:pic>
    </p:spTree>
    <p:extLst>
      <p:ext uri="{BB962C8B-B14F-4D97-AF65-F5344CB8AC3E}">
        <p14:creationId xmlns:p14="http://schemas.microsoft.com/office/powerpoint/2010/main" val="2232198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041925" y="6530968"/>
            <a:ext cx="3163329"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www.stelizabeths.org.uk</a:t>
            </a:r>
            <a:endParaRPr lang="en-GB"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51002" y="6485305"/>
            <a:ext cx="9748007"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    @Stelizabethsepilepsycare       @St_Elizabeths  @StElizabethsCEO        @stelizabeths_centre        @StElizabeths</a:t>
            </a:r>
          </a:p>
        </p:txBody>
      </p:sp>
      <p:grpSp>
        <p:nvGrpSpPr>
          <p:cNvPr id="14" name="Group 13"/>
          <p:cNvGrpSpPr/>
          <p:nvPr/>
        </p:nvGrpSpPr>
        <p:grpSpPr>
          <a:xfrm>
            <a:off x="151002" y="6471418"/>
            <a:ext cx="8121685" cy="335559"/>
            <a:chOff x="13928" y="6471418"/>
            <a:chExt cx="8121685" cy="335559"/>
          </a:xfrm>
        </p:grpSpPr>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63236" y="6471418"/>
              <a:ext cx="335559" cy="335559"/>
            </a:xfrm>
            <a:prstGeom prst="rect">
              <a:avLst/>
            </a:prstGeom>
            <a:noFill/>
            <a:ln>
              <a:noFill/>
            </a:ln>
          </p:spPr>
        </p:pic>
        <p:pic>
          <p:nvPicPr>
            <p:cNvPr id="11" name="Picture 1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02" r="1" b="9735"/>
            <a:stretch/>
          </p:blipFill>
          <p:spPr>
            <a:xfrm>
              <a:off x="2466263" y="6491495"/>
              <a:ext cx="302101" cy="295399"/>
            </a:xfrm>
            <a:prstGeom prst="rect">
              <a:avLst/>
            </a:prstGeom>
          </p:spPr>
        </p:pic>
        <p:pic>
          <p:nvPicPr>
            <p:cNvPr id="12" name="Picture 11"/>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ackgroundRemoval t="0" b="100000" l="0" r="98500"/>
                      </a14:imgEffect>
                    </a14:imgLayer>
                  </a14:imgProps>
                </a:ext>
                <a:ext uri="{28A0092B-C50C-407E-A947-70E740481C1C}">
                  <a14:useLocalDpi xmlns:a14="http://schemas.microsoft.com/office/drawing/2010/main" val="0"/>
                </a:ext>
              </a:extLst>
            </a:blip>
            <a:stretch>
              <a:fillRect/>
            </a:stretch>
          </p:blipFill>
          <p:spPr>
            <a:xfrm>
              <a:off x="13928" y="6502121"/>
              <a:ext cx="274148" cy="274148"/>
            </a:xfrm>
            <a:prstGeom prst="rect">
              <a:avLst/>
            </a:prstGeom>
          </p:spPr>
        </p:pic>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62190" y="6513471"/>
              <a:ext cx="273423" cy="273423"/>
            </a:xfrm>
            <a:prstGeom prst="rect">
              <a:avLst/>
            </a:prstGeom>
          </p:spPr>
        </p:pic>
      </p:grpSp>
      <p:pic>
        <p:nvPicPr>
          <p:cNvPr id="3" name="Picture 2"/>
          <p:cNvPicPr>
            <a:picLocks noChangeAspect="1"/>
          </p:cNvPicPr>
          <p:nvPr/>
        </p:nvPicPr>
        <p:blipFill>
          <a:blip r:embed="rId7"/>
          <a:stretch>
            <a:fillRect/>
          </a:stretch>
        </p:blipFill>
        <p:spPr>
          <a:xfrm>
            <a:off x="1629781" y="58189"/>
            <a:ext cx="8876615" cy="6238077"/>
          </a:xfrm>
          <a:prstGeom prst="rect">
            <a:avLst/>
          </a:prstGeom>
        </p:spPr>
      </p:pic>
    </p:spTree>
    <p:extLst>
      <p:ext uri="{BB962C8B-B14F-4D97-AF65-F5344CB8AC3E}">
        <p14:creationId xmlns:p14="http://schemas.microsoft.com/office/powerpoint/2010/main" val="1754097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D9C0DD"/>
      </a:accent1>
      <a:accent2>
        <a:srgbClr val="8F2791"/>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1258</TotalTime>
  <Words>392</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gillj</dc:creator>
  <cp:lastModifiedBy>Jo Gill</cp:lastModifiedBy>
  <cp:revision>116</cp:revision>
  <dcterms:created xsi:type="dcterms:W3CDTF">2022-02-21T10:39:03Z</dcterms:created>
  <dcterms:modified xsi:type="dcterms:W3CDTF">2022-11-11T12:20:26Z</dcterms:modified>
</cp:coreProperties>
</file>